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3"/>
  </p:notesMasterIdLst>
  <p:sldIdLst>
    <p:sldId id="256" r:id="rId2"/>
    <p:sldId id="257" r:id="rId3"/>
    <p:sldId id="260" r:id="rId4"/>
    <p:sldId id="258" r:id="rId5"/>
    <p:sldId id="273" r:id="rId6"/>
    <p:sldId id="261" r:id="rId7"/>
    <p:sldId id="259" r:id="rId8"/>
    <p:sldId id="262" r:id="rId9"/>
    <p:sldId id="263" r:id="rId10"/>
    <p:sldId id="264" r:id="rId11"/>
    <p:sldId id="266" r:id="rId12"/>
    <p:sldId id="267" r:id="rId13"/>
    <p:sldId id="283" r:id="rId14"/>
    <p:sldId id="268" r:id="rId15"/>
    <p:sldId id="274" r:id="rId16"/>
    <p:sldId id="306" r:id="rId17"/>
    <p:sldId id="310" r:id="rId18"/>
    <p:sldId id="285" r:id="rId19"/>
    <p:sldId id="275" r:id="rId20"/>
    <p:sldId id="276" r:id="rId21"/>
    <p:sldId id="277" r:id="rId22"/>
    <p:sldId id="278" r:id="rId23"/>
    <p:sldId id="279" r:id="rId24"/>
    <p:sldId id="286" r:id="rId25"/>
    <p:sldId id="280" r:id="rId26"/>
    <p:sldId id="281" r:id="rId27"/>
    <p:sldId id="282" r:id="rId28"/>
    <p:sldId id="288" r:id="rId29"/>
    <p:sldId id="289" r:id="rId30"/>
    <p:sldId id="301" r:id="rId31"/>
    <p:sldId id="290" r:id="rId32"/>
    <p:sldId id="291" r:id="rId33"/>
    <p:sldId id="300" r:id="rId34"/>
    <p:sldId id="299" r:id="rId35"/>
    <p:sldId id="308" r:id="rId36"/>
    <p:sldId id="309" r:id="rId37"/>
    <p:sldId id="316" r:id="rId38"/>
    <p:sldId id="292" r:id="rId39"/>
    <p:sldId id="293" r:id="rId40"/>
    <p:sldId id="302" r:id="rId41"/>
    <p:sldId id="313" r:id="rId42"/>
    <p:sldId id="314" r:id="rId43"/>
    <p:sldId id="315" r:id="rId44"/>
    <p:sldId id="294" r:id="rId45"/>
    <p:sldId id="295" r:id="rId46"/>
    <p:sldId id="297" r:id="rId47"/>
    <p:sldId id="298" r:id="rId48"/>
    <p:sldId id="296" r:id="rId49"/>
    <p:sldId id="272" r:id="rId50"/>
    <p:sldId id="269" r:id="rId51"/>
    <p:sldId id="27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5342" autoAdjust="0"/>
  </p:normalViewPr>
  <p:slideViewPr>
    <p:cSldViewPr snapToGrid="0">
      <p:cViewPr>
        <p:scale>
          <a:sx n="86" d="100"/>
          <a:sy n="86" d="100"/>
        </p:scale>
        <p:origin x="48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10/03/2019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10/03/2019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10/03/2019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10/03/2019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10/03/2019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10/03/2019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10/03/2019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10/03/2019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FFFFFF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20.png"/><Relationship Id="rId10" Type="http://schemas.openxmlformats.org/officeDocument/2006/relationships/image" Target="../media/image58.svg"/><Relationship Id="rId4" Type="http://schemas.openxmlformats.org/officeDocument/2006/relationships/image" Target="../media/image53.svg"/><Relationship Id="rId9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3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89.png"/><Relationship Id="rId12" Type="http://schemas.openxmlformats.org/officeDocument/2006/relationships/image" Target="../media/image77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11" Type="http://schemas.openxmlformats.org/officeDocument/2006/relationships/image" Target="../media/image76.png"/><Relationship Id="rId5" Type="http://schemas.openxmlformats.org/officeDocument/2006/relationships/image" Target="../media/image87.png"/><Relationship Id="rId15" Type="http://schemas.openxmlformats.org/officeDocument/2006/relationships/image" Target="../media/image68.png"/><Relationship Id="rId10" Type="http://schemas.openxmlformats.org/officeDocument/2006/relationships/image" Target="../media/image92.svg"/><Relationship Id="rId4" Type="http://schemas.openxmlformats.org/officeDocument/2006/relationships/image" Target="../media/image5.svg"/><Relationship Id="rId9" Type="http://schemas.openxmlformats.org/officeDocument/2006/relationships/image" Target="../media/image91.png"/><Relationship Id="rId14" Type="http://schemas.openxmlformats.org/officeDocument/2006/relationships/image" Target="../media/image94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.sv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6E8EF5A-27B6-4604-9C37-967C1726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9828" y="-305608"/>
            <a:ext cx="7932343" cy="5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9A28A2-E839-47E8-AD3F-1ED01B5AD8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b="31871"/>
          <a:stretch/>
        </p:blipFill>
        <p:spPr>
          <a:xfrm>
            <a:off x="4987977" y="1881298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FD54438-C77D-48FA-A70F-2C78E4FB6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7977" y="1881296"/>
            <a:ext cx="2277005" cy="227700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7306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dirty="0"/>
              <a:t>KNOWLEDGE MANAGEMENT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9315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2340" y="4083947"/>
            <a:ext cx="1594313" cy="18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5254926-B4F4-44CA-9E82-A133E995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60" y="2209800"/>
            <a:ext cx="3275216" cy="3275216"/>
          </a:xfrm>
          <a:prstGeom prst="rect">
            <a:avLst/>
          </a:prstGeom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8EFDCBB3-E9B0-42BF-B4EE-FED96D57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324" y="2209800"/>
            <a:ext cx="3275216" cy="32752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5CB815-5E5D-4328-B733-0C581D536C16}"/>
              </a:ext>
            </a:extLst>
          </p:cNvPr>
          <p:cNvSpPr txBox="1"/>
          <p:nvPr/>
        </p:nvSpPr>
        <p:spPr>
          <a:xfrm>
            <a:off x="5411585" y="2007141"/>
            <a:ext cx="1729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0" dirty="0">
                <a:solidFill>
                  <a:srgbClr val="BD582C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pic>
        <p:nvPicPr>
          <p:cNvPr id="7" name="sin logear">
            <a:hlinkClick r:id="" action="ppaction://media"/>
            <a:extLst>
              <a:ext uri="{FF2B5EF4-FFF2-40B4-BE49-F238E27FC236}">
                <a16:creationId xmlns:a16="http://schemas.microsoft.com/office/drawing/2014/main" id="{5693CB77-CA04-4ACC-A840-59970AA823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35" y="0"/>
            <a:ext cx="8882746" cy="63067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125493" y="2368545"/>
            <a:ext cx="2861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rgbClr val="404040"/>
                </a:solidFill>
              </a:rPr>
              <a:t>No </a:t>
            </a:r>
            <a:r>
              <a:rPr lang="es-ES" sz="4800" dirty="0" err="1">
                <a:solidFill>
                  <a:srgbClr val="404040"/>
                </a:solidFill>
              </a:rPr>
              <a:t>logged</a:t>
            </a:r>
            <a:r>
              <a:rPr lang="es-ES" sz="4800" dirty="0">
                <a:solidFill>
                  <a:srgbClr val="404040"/>
                </a:solidFill>
              </a:rPr>
              <a:t> </a:t>
            </a:r>
            <a:r>
              <a:rPr lang="es-ES" sz="4800" dirty="0" err="1">
                <a:solidFill>
                  <a:srgbClr val="404040"/>
                </a:solidFill>
              </a:rPr>
              <a:t>user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  <p:pic>
        <p:nvPicPr>
          <p:cNvPr id="2" name="logged user">
            <a:hlinkClick r:id="" action="ppaction://media"/>
            <a:extLst>
              <a:ext uri="{FF2B5EF4-FFF2-40B4-BE49-F238E27FC236}">
                <a16:creationId xmlns:a16="http://schemas.microsoft.com/office/drawing/2014/main" id="{A75393D4-676B-4F3A-B1AF-5A63D547F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834" y="0"/>
            <a:ext cx="8882745" cy="630674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46BE6D2-64B2-4027-A528-0CC9E3335C67}"/>
              </a:ext>
            </a:extLst>
          </p:cNvPr>
          <p:cNvSpPr txBox="1"/>
          <p:nvPr/>
        </p:nvSpPr>
        <p:spPr>
          <a:xfrm>
            <a:off x="9169827" y="2368544"/>
            <a:ext cx="2773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>
                <a:solidFill>
                  <a:srgbClr val="404040"/>
                </a:solidFill>
              </a:rPr>
              <a:t>Logged</a:t>
            </a:r>
            <a:r>
              <a:rPr lang="es-ES" sz="4800" dirty="0">
                <a:solidFill>
                  <a:srgbClr val="404040"/>
                </a:solidFill>
              </a:rPr>
              <a:t>-in </a:t>
            </a:r>
            <a:r>
              <a:rPr lang="es-ES" sz="4800" dirty="0" err="1">
                <a:solidFill>
                  <a:srgbClr val="404040"/>
                </a:solidFill>
              </a:rPr>
              <a:t>user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98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08" y="1802923"/>
            <a:ext cx="6656743" cy="443782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  <a:p>
            <a:r>
              <a:rPr lang="es-ES" sz="4400" dirty="0"/>
              <a:t>Technologies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Planification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Conclusions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16980D4-A5FA-4AD9-82E7-FC31A7B2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954" y="1802923"/>
            <a:ext cx="7356090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010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018C2F9-711D-4CB0-B343-C1C2B4621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" b="2638"/>
          <a:stretch/>
        </p:blipFill>
        <p:spPr>
          <a:xfrm>
            <a:off x="2776162" y="1895302"/>
            <a:ext cx="6700636" cy="42284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181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30F36E7-2C04-4BCC-8750-0E8D31415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30" y="1802922"/>
            <a:ext cx="6991099" cy="4437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558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0721352-C803-4C8D-AFE2-F896F6E2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69" y="1802923"/>
            <a:ext cx="7410660" cy="443782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DC5D59-212C-41B4-984A-D8386A1F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VIABILITY STUDY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013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2916F-C471-4CEE-9922-E4CCC61F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3F38F7-49C5-4F39-959C-FBC4629C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531942FB-F74A-4319-8DA1-F268FC86D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2512" y="1817684"/>
            <a:ext cx="4100426" cy="41141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650E17-AD9A-4502-B58D-43132067995C}"/>
              </a:ext>
            </a:extLst>
          </p:cNvPr>
          <p:cNvSpPr txBox="1"/>
          <p:nvPr/>
        </p:nvSpPr>
        <p:spPr>
          <a:xfrm>
            <a:off x="6882938" y="1904984"/>
            <a:ext cx="1745673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6884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9"/>
          <a:stretch/>
        </p:blipFill>
        <p:spPr>
          <a:xfrm>
            <a:off x="2432706" y="4090888"/>
            <a:ext cx="1908073" cy="1821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4D5A83-92C9-44E8-88DF-5ADF73203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0" y="1910651"/>
            <a:ext cx="2191047" cy="1821307"/>
          </a:xfrm>
          <a:prstGeom prst="rect">
            <a:avLst/>
          </a:prstGeom>
        </p:spPr>
      </p:pic>
      <p:pic>
        <p:nvPicPr>
          <p:cNvPr id="11" name="Gráfico 10" descr="Portátil">
            <a:extLst>
              <a:ext uri="{FF2B5EF4-FFF2-40B4-BE49-F238E27FC236}">
                <a16:creationId xmlns:a16="http://schemas.microsoft.com/office/drawing/2014/main" id="{93D5F67D-DA85-412F-AEAE-5A431C4D7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6603" y="1664969"/>
            <a:ext cx="2240281" cy="2240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E55247-965D-4A5D-8258-9F32AF68A8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4"/>
          <a:stretch/>
        </p:blipFill>
        <p:spPr>
          <a:xfrm>
            <a:off x="7176655" y="4090888"/>
            <a:ext cx="1737297" cy="1989594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70F5BE7-57BA-4AAC-BF9E-E4A70EF6E8CF}"/>
              </a:ext>
            </a:extLst>
          </p:cNvPr>
          <p:cNvSpPr/>
          <p:nvPr/>
        </p:nvSpPr>
        <p:spPr>
          <a:xfrm>
            <a:off x="4633523" y="2521873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E94B40-5DAC-4BC0-8D57-00196F63AB65}"/>
              </a:ext>
            </a:extLst>
          </p:cNvPr>
          <p:cNvSpPr/>
          <p:nvPr/>
        </p:nvSpPr>
        <p:spPr>
          <a:xfrm rot="9286799">
            <a:off x="4465940" y="3780469"/>
            <a:ext cx="2362465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6ED8877-677D-4545-9C78-98911CE959EB}"/>
              </a:ext>
            </a:extLst>
          </p:cNvPr>
          <p:cNvSpPr/>
          <p:nvPr/>
        </p:nvSpPr>
        <p:spPr>
          <a:xfrm>
            <a:off x="4506884" y="4822449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911-4136-455A-B933-29624410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SWOT MATRIX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5F46D-9F32-482A-9FD4-E6DF9A6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BC586DC-17AD-470F-8393-31701F4DE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909"/>
              </p:ext>
            </p:extLst>
          </p:nvPr>
        </p:nvGraphicFramePr>
        <p:xfrm>
          <a:off x="881149" y="1485207"/>
          <a:ext cx="10331334" cy="4777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5667">
                  <a:extLst>
                    <a:ext uri="{9D8B030D-6E8A-4147-A177-3AD203B41FA5}">
                      <a16:colId xmlns:a16="http://schemas.microsoft.com/office/drawing/2014/main" val="3408283457"/>
                    </a:ext>
                  </a:extLst>
                </a:gridCol>
                <a:gridCol w="5165667">
                  <a:extLst>
                    <a:ext uri="{9D8B030D-6E8A-4147-A177-3AD203B41FA5}">
                      <a16:colId xmlns:a16="http://schemas.microsoft.com/office/drawing/2014/main" val="2038554243"/>
                    </a:ext>
                  </a:extLst>
                </a:gridCol>
              </a:tblGrid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STRENGTHS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WEAKNESSES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03457"/>
                  </a:ext>
                </a:extLst>
              </a:tr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OPPORTUNITIES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THREATS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4850"/>
                  </a:ext>
                </a:extLst>
              </a:tr>
            </a:tbl>
          </a:graphicData>
        </a:graphic>
      </p:graphicFrame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DC777B9C-FBC9-41F1-9727-0CAAC6816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7045" y="3975154"/>
            <a:ext cx="2795275" cy="2795275"/>
          </a:xfrm>
          <a:prstGeom prst="rect">
            <a:avLst/>
          </a:prstGeom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4FFC467C-D037-47AC-AC4F-153493AFD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777" y="4365912"/>
            <a:ext cx="2013757" cy="2013757"/>
          </a:xfrm>
          <a:prstGeom prst="rect">
            <a:avLst/>
          </a:prstGeom>
        </p:spPr>
      </p:pic>
      <p:pic>
        <p:nvPicPr>
          <p:cNvPr id="13" name="Gráfico 12" descr="Bombilla">
            <a:extLst>
              <a:ext uri="{FF2B5EF4-FFF2-40B4-BE49-F238E27FC236}">
                <a16:creationId xmlns:a16="http://schemas.microsoft.com/office/drawing/2014/main" id="{5E42BBF8-F66C-4147-B591-04C3F1E88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1869" y="2040083"/>
            <a:ext cx="1885628" cy="1885628"/>
          </a:xfrm>
          <a:prstGeom prst="rect">
            <a:avLst/>
          </a:prstGeom>
        </p:spPr>
      </p:pic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04F0E023-05FC-42F6-8224-0692D23C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7646375" y="1970256"/>
            <a:ext cx="2013756" cy="20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4A8AE19-648E-4BB2-8450-0C403A8A450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Francisco R.</a:t>
            </a:r>
          </a:p>
          <a:p>
            <a:r>
              <a:rPr lang="es-ES" sz="4800" dirty="0"/>
              <a:t>Javier A.</a:t>
            </a:r>
          </a:p>
          <a:p>
            <a:r>
              <a:rPr lang="es-ES" sz="4800" dirty="0" err="1"/>
              <a:t>Valentin</a:t>
            </a:r>
            <a:r>
              <a:rPr lang="es-ES" sz="4800" dirty="0"/>
              <a:t> A.</a:t>
            </a:r>
          </a:p>
          <a:p>
            <a:r>
              <a:rPr lang="es-ES" sz="4800" dirty="0"/>
              <a:t>Antonio G.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402D394-6222-48A8-BF50-E565C17B1C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José Manuel J.</a:t>
            </a:r>
          </a:p>
          <a:p>
            <a:r>
              <a:rPr lang="es-ES" sz="4800" dirty="0"/>
              <a:t>Sandra C.</a:t>
            </a:r>
          </a:p>
          <a:p>
            <a:r>
              <a:rPr lang="es-ES" sz="4800" dirty="0"/>
              <a:t>José Manuel D.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COMMITMENT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2E49970E-0D2F-49EB-BB2E-C14C0242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056" y="2201486"/>
            <a:ext cx="3239193" cy="3239193"/>
          </a:xfrm>
          <a:prstGeom prst="rect">
            <a:avLst/>
          </a:prstGeom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F240F22A-7F60-40BF-A64A-1B87351A3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751" y="2201486"/>
            <a:ext cx="3239193" cy="32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531404"/>
              </p:ext>
            </p:extLst>
          </p:nvPr>
        </p:nvGraphicFramePr>
        <p:xfrm>
          <a:off x="163483" y="1737360"/>
          <a:ext cx="11865033" cy="45616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10 €/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Space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Depends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subscription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Open capsule </a:t>
                      </a:r>
                      <a:r>
                        <a:rPr lang="es-ES" sz="2800" dirty="0" err="1"/>
                        <a:t>duration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 </a:t>
                      </a:r>
                      <a:r>
                        <a:rPr lang="es-ES" sz="2800" dirty="0" err="1"/>
                        <a:t>year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subscription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Duration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extension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665213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665212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D115CA-2C87-4140-B18C-B271CACC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" y="1815751"/>
            <a:ext cx="4053148" cy="1460712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05E5D944-F31F-4A8C-976A-D04788EB7C6B}"/>
              </a:ext>
            </a:extLst>
          </p:cNvPr>
          <p:cNvSpPr/>
          <p:nvPr/>
        </p:nvSpPr>
        <p:spPr>
          <a:xfrm>
            <a:off x="4064227" y="3357898"/>
            <a:ext cx="3550230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4EECE9-24DD-48AE-BFE0-B559973F5462}"/>
              </a:ext>
            </a:extLst>
          </p:cNvPr>
          <p:cNvSpPr txBox="1"/>
          <p:nvPr/>
        </p:nvSpPr>
        <p:spPr>
          <a:xfrm>
            <a:off x="166254" y="3636818"/>
            <a:ext cx="2305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Sprint </a:t>
            </a:r>
            <a:r>
              <a:rPr lang="es-ES" sz="4400" dirty="0" err="1">
                <a:solidFill>
                  <a:srgbClr val="404040"/>
                </a:solidFill>
              </a:rPr>
              <a:t>planning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9B19937-684A-4E05-AF0C-4AEC91937BC0}"/>
              </a:ext>
            </a:extLst>
          </p:cNvPr>
          <p:cNvSpPr/>
          <p:nvPr/>
        </p:nvSpPr>
        <p:spPr>
          <a:xfrm>
            <a:off x="241762" y="5026428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AB2DB3-1734-4BE4-9BEF-2A6F02C854F7}"/>
              </a:ext>
            </a:extLst>
          </p:cNvPr>
          <p:cNvSpPr txBox="1"/>
          <p:nvPr/>
        </p:nvSpPr>
        <p:spPr>
          <a:xfrm>
            <a:off x="4430333" y="3963967"/>
            <a:ext cx="28180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C087B4B0-58A0-4F1D-B610-9213B1CC3D9A}"/>
              </a:ext>
            </a:extLst>
          </p:cNvPr>
          <p:cNvSpPr/>
          <p:nvPr/>
        </p:nvSpPr>
        <p:spPr>
          <a:xfrm rot="10800000">
            <a:off x="4064226" y="3801097"/>
            <a:ext cx="3550231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1F55626-7350-4F5A-BBD5-6CDB0ADD0642}"/>
              </a:ext>
            </a:extLst>
          </p:cNvPr>
          <p:cNvSpPr/>
          <p:nvPr/>
        </p:nvSpPr>
        <p:spPr>
          <a:xfrm>
            <a:off x="7569425" y="5026427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0D15B2-67E7-487A-B4D5-1F2231042158}"/>
              </a:ext>
            </a:extLst>
          </p:cNvPr>
          <p:cNvSpPr txBox="1"/>
          <p:nvPr/>
        </p:nvSpPr>
        <p:spPr>
          <a:xfrm>
            <a:off x="8523647" y="3636818"/>
            <a:ext cx="2913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Send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Flecha: circular 17">
            <a:extLst>
              <a:ext uri="{FF2B5EF4-FFF2-40B4-BE49-F238E27FC236}">
                <a16:creationId xmlns:a16="http://schemas.microsoft.com/office/drawing/2014/main" id="{D32F89D1-E59B-4A9E-9B8C-E4D3DBCE7A82}"/>
              </a:ext>
            </a:extLst>
          </p:cNvPr>
          <p:cNvSpPr/>
          <p:nvPr/>
        </p:nvSpPr>
        <p:spPr>
          <a:xfrm>
            <a:off x="6431970" y="1560341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EE970A-EE06-41A5-92AA-125C90314F59}"/>
              </a:ext>
            </a:extLst>
          </p:cNvPr>
          <p:cNvSpPr txBox="1"/>
          <p:nvPr/>
        </p:nvSpPr>
        <p:spPr>
          <a:xfrm>
            <a:off x="6754781" y="2046333"/>
            <a:ext cx="194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week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20" name="Flecha: circular 19">
            <a:extLst>
              <a:ext uri="{FF2B5EF4-FFF2-40B4-BE49-F238E27FC236}">
                <a16:creationId xmlns:a16="http://schemas.microsoft.com/office/drawing/2014/main" id="{5326D18F-CA79-4966-AA49-F01C972E7726}"/>
              </a:ext>
            </a:extLst>
          </p:cNvPr>
          <p:cNvSpPr/>
          <p:nvPr/>
        </p:nvSpPr>
        <p:spPr>
          <a:xfrm rot="10800000">
            <a:off x="6431970" y="1742527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4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F471DEA-A7D3-4E5F-BEF0-E58F1EAD0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14598"/>
              </p:ext>
            </p:extLst>
          </p:nvPr>
        </p:nvGraphicFramePr>
        <p:xfrm>
          <a:off x="288174" y="2032138"/>
          <a:ext cx="11615652" cy="39139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807826">
                  <a:extLst>
                    <a:ext uri="{9D8B030D-6E8A-4147-A177-3AD203B41FA5}">
                      <a16:colId xmlns:a16="http://schemas.microsoft.com/office/drawing/2014/main" val="1164794371"/>
                    </a:ext>
                  </a:extLst>
                </a:gridCol>
                <a:gridCol w="5807826">
                  <a:extLst>
                    <a:ext uri="{9D8B030D-6E8A-4147-A177-3AD203B41FA5}">
                      <a16:colId xmlns:a16="http://schemas.microsoft.com/office/drawing/2014/main" val="3433587425"/>
                    </a:ext>
                  </a:extLst>
                </a:gridCol>
              </a:tblGrid>
              <a:tr h="1452356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First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Core use cases</a:t>
                      </a:r>
                    </a:p>
                    <a:p>
                      <a:pPr algn="ctr"/>
                      <a:r>
                        <a:rPr lang="es-ES" sz="3600" dirty="0" err="1"/>
                        <a:t>Piloting</a:t>
                      </a:r>
                      <a:r>
                        <a:rPr lang="es-ES" sz="36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95062"/>
                  </a:ext>
                </a:extLst>
              </a:tr>
              <a:tr h="1425557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Second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Full MVP</a:t>
                      </a:r>
                    </a:p>
                    <a:p>
                      <a:pPr algn="ctr"/>
                      <a:r>
                        <a:rPr lang="es-ES" sz="3600" dirty="0" err="1"/>
                        <a:t>Feedback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taken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into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account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10813"/>
                  </a:ext>
                </a:extLst>
              </a:tr>
              <a:tr h="1036054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Third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Polished</a:t>
                      </a:r>
                      <a:r>
                        <a:rPr lang="es-ES" sz="36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1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01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98E1E-2701-4F79-9986-D11D70C6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3B9F0-E039-4972-BA42-914F296A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800" dirty="0"/>
              <a:t>- Prepare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environment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Implement</a:t>
            </a:r>
            <a:r>
              <a:rPr lang="es-ES" sz="4800" dirty="0"/>
              <a:t> data </a:t>
            </a:r>
            <a:r>
              <a:rPr lang="es-ES" sz="4800" dirty="0" err="1"/>
              <a:t>models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Work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requirements</a:t>
            </a:r>
            <a:endParaRPr lang="es-ES" sz="4800" dirty="0"/>
          </a:p>
          <a:p>
            <a:r>
              <a:rPr lang="es-ES" sz="4800" dirty="0"/>
              <a:t>- Test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Take</a:t>
            </a:r>
            <a:r>
              <a:rPr lang="es-ES" sz="4800" dirty="0"/>
              <a:t> </a:t>
            </a:r>
            <a:r>
              <a:rPr lang="es-ES" sz="4800" dirty="0" err="1"/>
              <a:t>actions</a:t>
            </a:r>
            <a:r>
              <a:rPr lang="es-ES" sz="4800" dirty="0"/>
              <a:t> </a:t>
            </a:r>
            <a:r>
              <a:rPr lang="es-ES" sz="4800" dirty="0" err="1"/>
              <a:t>according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feedback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E1084-1D0D-41D3-9827-5B5C467E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468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Realistic</a:t>
            </a:r>
            <a:r>
              <a:rPr lang="es-ES" sz="4400" dirty="0"/>
              <a:t>:  34348.71 – 43554.24 €</a:t>
            </a:r>
          </a:p>
          <a:p>
            <a:endParaRPr lang="es-ES" sz="4400" dirty="0"/>
          </a:p>
          <a:p>
            <a:r>
              <a:rPr lang="es-ES" sz="4400" dirty="0" err="1"/>
              <a:t>Optimistic</a:t>
            </a:r>
            <a:r>
              <a:rPr lang="es-ES" sz="4400" dirty="0"/>
              <a:t>: 27105.61 €</a:t>
            </a:r>
          </a:p>
          <a:p>
            <a:endParaRPr lang="es-ES" sz="4400" dirty="0"/>
          </a:p>
          <a:p>
            <a:r>
              <a:rPr lang="es-ES" sz="4400" dirty="0" err="1"/>
              <a:t>Pesimistic</a:t>
            </a:r>
            <a:r>
              <a:rPr lang="es-ES" sz="4400" dirty="0"/>
              <a:t>: 60474.63 €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1)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587610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34348.71 €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001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0279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383.33 €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43554.24 €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2231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(OPTIMISTIC)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760072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27105.61 €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34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(PESIMISTIC)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423114"/>
              </p:ext>
            </p:extLst>
          </p:nvPr>
        </p:nvGraphicFramePr>
        <p:xfrm>
          <a:off x="1456112" y="1657005"/>
          <a:ext cx="9340736" cy="463296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670368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670368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30.50 €/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526.56 €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2400 €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60474.63 €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863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44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CONCLUSIONS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46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B735DDB-385A-41B8-9CFE-B299CA65D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65" y="1797917"/>
            <a:ext cx="10304870" cy="45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B038-AFE4-4A33-BA0E-7210FAB1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CONCLUSIONS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25F14-13CC-4339-82A3-2B57549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E0B133-D255-47F3-9A4C-8FA203A46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9" y="1792779"/>
            <a:ext cx="10399281" cy="4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06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FA652354-356E-4133-AF98-02D813263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698" y="4455620"/>
            <a:ext cx="11410604" cy="1143000"/>
          </a:xfrm>
        </p:spPr>
        <p:txBody>
          <a:bodyPr>
            <a:noAutofit/>
          </a:bodyPr>
          <a:lstStyle/>
          <a:p>
            <a:pPr algn="ctr"/>
            <a:r>
              <a:rPr lang="es-ES" sz="4400" dirty="0"/>
              <a:t>Capsulefy.communications@Gmail.com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04EC2-A217-49FE-9F3B-59B6D043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MOCKUPS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49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62" y="1876367"/>
            <a:ext cx="3453476" cy="345347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9" y="5412946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0554" y="2944367"/>
            <a:ext cx="1886253" cy="1886253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602" y="2374765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43740" y="2374766"/>
            <a:ext cx="3025460" cy="3025460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6132" y="3267688"/>
            <a:ext cx="914400" cy="9144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726F19C-A0CB-42B0-933D-A76F44783E1F}"/>
              </a:ext>
            </a:extLst>
          </p:cNvPr>
          <p:cNvSpPr txBox="1"/>
          <p:nvPr/>
        </p:nvSpPr>
        <p:spPr>
          <a:xfrm>
            <a:off x="7810487" y="2456332"/>
            <a:ext cx="1801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0" dirty="0">
                <a:solidFill>
                  <a:srgbClr val="BD582C"/>
                </a:solidFill>
              </a:rPr>
              <a:t>?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C93C978A-608E-4F72-9B0A-59D3B32C21E5}"/>
              </a:ext>
            </a:extLst>
          </p:cNvPr>
          <p:cNvSpPr/>
          <p:nvPr/>
        </p:nvSpPr>
        <p:spPr>
          <a:xfrm>
            <a:off x="5352865" y="3602181"/>
            <a:ext cx="2194560" cy="676102"/>
          </a:xfrm>
          <a:prstGeom prst="roundRect">
            <a:avLst/>
          </a:prstGeom>
          <a:noFill/>
          <a:ln w="7620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2851BE8-7ED3-4498-9704-CA84586F89CA}"/>
              </a:ext>
            </a:extLst>
          </p:cNvPr>
          <p:cNvSpPr txBox="1"/>
          <p:nvPr/>
        </p:nvSpPr>
        <p:spPr>
          <a:xfrm>
            <a:off x="5443248" y="3502428"/>
            <a:ext cx="2338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>
                <a:solidFill>
                  <a:srgbClr val="404040"/>
                </a:solidFill>
              </a:rPr>
              <a:t>****</a:t>
            </a:r>
          </a:p>
        </p:txBody>
      </p:sp>
    </p:spTree>
    <p:extLst>
      <p:ext uri="{BB962C8B-B14F-4D97-AF65-F5344CB8AC3E}">
        <p14:creationId xmlns:p14="http://schemas.microsoft.com/office/powerpoint/2010/main" val="427405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50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51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13CDE4-8AA7-4777-8C97-C63941CFE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2300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6" name="Marcador de contenido 12">
            <a:extLst>
              <a:ext uri="{FF2B5EF4-FFF2-40B4-BE49-F238E27FC236}">
                <a16:creationId xmlns:a16="http://schemas.microsoft.com/office/drawing/2014/main" id="{FAFDF09E-FE3B-464A-9B79-074ABD9C1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" b="21660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4A1EF43-79BE-4D7B-9801-B09B4A0EB1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9" b="11129"/>
          <a:stretch/>
        </p:blipFill>
        <p:spPr>
          <a:xfrm>
            <a:off x="4987977" y="1837505"/>
            <a:ext cx="2277006" cy="227700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491</TotalTime>
  <Words>683</Words>
  <Application>Microsoft Office PowerPoint</Application>
  <PresentationFormat>Panorámica</PresentationFormat>
  <Paragraphs>279</Paragraphs>
  <Slides>51</Slides>
  <Notes>4</Notes>
  <HiddenSlides>0</HiddenSlides>
  <MMClips>2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4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</vt:lpstr>
      <vt:lpstr>IDEA</vt:lpstr>
      <vt:lpstr>TEAM</vt:lpstr>
      <vt:lpstr>TEAM</vt:lpstr>
      <vt:lpstr>TEAM</vt:lpstr>
      <vt:lpstr>TEAM</vt:lpstr>
      <vt:lpstr>TEAM</vt:lpstr>
      <vt:lpstr>TEAM</vt:lpstr>
      <vt:lpstr>GOALS</vt:lpstr>
      <vt:lpstr>KNOWLEDGE MANAGEMENT</vt:lpstr>
      <vt:lpstr>MVP</vt:lpstr>
      <vt:lpstr>CLASSIFICATION</vt:lpstr>
      <vt:lpstr>Presentación de PowerPoint</vt:lpstr>
      <vt:lpstr>Presentación de PowerPoint</vt:lpstr>
      <vt:lpstr>VIABILITY STUDY</vt:lpstr>
      <vt:lpstr>VIABILITY STUDY</vt:lpstr>
      <vt:lpstr>VIABILITY STUDY</vt:lpstr>
      <vt:lpstr>VIABILITY STUDY</vt:lpstr>
      <vt:lpstr>VIABILITY STUDY</vt:lpstr>
      <vt:lpstr>VIABILITY STUDY</vt:lpstr>
      <vt:lpstr>TECHNOLOGIES</vt:lpstr>
      <vt:lpstr>TECHNOLOGIES</vt:lpstr>
      <vt:lpstr>TECHNOLOGIES</vt:lpstr>
      <vt:lpstr>ALM</vt:lpstr>
      <vt:lpstr>COMPETITORS</vt:lpstr>
      <vt:lpstr>COMPETITORS</vt:lpstr>
      <vt:lpstr>SWOT MATRIX</vt:lpstr>
      <vt:lpstr>PILOT USERS</vt:lpstr>
      <vt:lpstr>PILOT USERS</vt:lpstr>
      <vt:lpstr>COMMITMENT</vt:lpstr>
      <vt:lpstr>PAYMENT PLANS</vt:lpstr>
      <vt:lpstr>PLANIFICATION</vt:lpstr>
      <vt:lpstr>PLANIFICATION</vt:lpstr>
      <vt:lpstr>FIRST SPRINT</vt:lpstr>
      <vt:lpstr>COSTS</vt:lpstr>
      <vt:lpstr>COSTS</vt:lpstr>
      <vt:lpstr>COSTS (REALISTIC 1)</vt:lpstr>
      <vt:lpstr>COSTS (REALISTIC 2)</vt:lpstr>
      <vt:lpstr>COSTS (OPTIMISTIC)</vt:lpstr>
      <vt:lpstr>COSTS (PESIMISTIC)</vt:lpstr>
      <vt:lpstr>RISKS</vt:lpstr>
      <vt:lpstr>CONCLUSIONS</vt:lpstr>
      <vt:lpstr>CONCLUSIONS</vt:lpstr>
      <vt:lpstr>CONCLUSIONS</vt:lpstr>
      <vt:lpstr>THANKS!</vt:lpstr>
      <vt:lpstr>MOCKUPS</vt:lpstr>
      <vt:lpstr>CORE USE CASES</vt:lpstr>
      <vt:lpstr>CORE USE CASES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53</cp:revision>
  <dcterms:created xsi:type="dcterms:W3CDTF">2019-02-28T15:07:00Z</dcterms:created>
  <dcterms:modified xsi:type="dcterms:W3CDTF">2019-03-10T19:09:58Z</dcterms:modified>
</cp:coreProperties>
</file>